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5" r:id="rId3"/>
    <p:sldId id="271" r:id="rId4"/>
    <p:sldId id="274" r:id="rId5"/>
    <p:sldId id="269" r:id="rId6"/>
    <p:sldId id="262" r:id="rId7"/>
    <p:sldId id="263" r:id="rId8"/>
    <p:sldId id="264" r:id="rId9"/>
    <p:sldId id="273" r:id="rId10"/>
    <p:sldId id="281" r:id="rId11"/>
    <p:sldId id="280" r:id="rId12"/>
    <p:sldId id="268" r:id="rId13"/>
    <p:sldId id="277" r:id="rId14"/>
    <p:sldId id="265" r:id="rId1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A36"/>
    <a:srgbClr val="EB1A15"/>
    <a:srgbClr val="47B15E"/>
    <a:srgbClr val="FFFFFF"/>
    <a:srgbClr val="C39A4B"/>
    <a:srgbClr val="55ACD7"/>
    <a:srgbClr val="E59469"/>
    <a:srgbClr val="EB96A3"/>
    <a:srgbClr val="C61B0F"/>
    <a:srgbClr val="C7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4" autoAdjust="0"/>
    <p:restoredTop sz="94624"/>
  </p:normalViewPr>
  <p:slideViewPr>
    <p:cSldViewPr snapToGrid="0">
      <p:cViewPr>
        <p:scale>
          <a:sx n="64" d="100"/>
          <a:sy n="64" d="100"/>
        </p:scale>
        <p:origin x="5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/>
            <a:t>Are stores overpricing or underpricing their wine?</a:t>
          </a:r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0" dirty="0"/>
            <a:t>Are stores aware of the attributes used to describe their wine? Are they advertising those attributes clearly?</a:t>
          </a:r>
          <a:endParaRPr lang="en-US" sz="2200" i="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0" dirty="0"/>
            <a:t>Can we make wine suggestions to restaurants based on purchase history and menu?</a:t>
          </a:r>
          <a:endParaRPr lang="en-US" sz="2200" i="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</dgm:pt>
  </dgm:ptLst>
  <dgm:cxnLst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Are stores overpricing or underpricing their wine?</a:t>
          </a:r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0" kern="1200" dirty="0"/>
            <a:t>Are stores aware of the attributes used to describe their wine? Are they advertising those attributes clearly?</a:t>
          </a:r>
          <a:endParaRPr lang="en-US" sz="2200" i="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0" kern="1200" dirty="0"/>
            <a:t>Can we make wine suggestions to restaurants based on purchase history and menu?</a:t>
          </a:r>
          <a:endParaRPr lang="en-US" sz="2200" i="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E1607-F731-8D4F-8E27-E1D4816D7466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4E9B7-0214-6741-AE9B-406D1D756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7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0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28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80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Nick</a:t>
            </a:r>
          </a:p>
          <a:p>
            <a:r>
              <a:rPr lang="en-US" dirty="0"/>
              <a:t>http://</a:t>
            </a:r>
            <a:r>
              <a:rPr lang="en-US" dirty="0" err="1"/>
              <a:t>passionatefoodie.blogspot.com</a:t>
            </a:r>
            <a:r>
              <a:rPr lang="en-US" dirty="0"/>
              <a:t>/2010/07/what-is-best-way-to-organize-wine-</a:t>
            </a:r>
            <a:r>
              <a:rPr lang="en-US" dirty="0" err="1"/>
              <a:t>store.html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14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Meyappan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47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0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9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2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9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5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png"/><Relationship Id="rId9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5, 2017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Bryan, Paige, Nick, Meyappan, Aishwarya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+mn-ea"/>
              </a:rPr>
              <a:t>Around the World in Grapey Days</a:t>
            </a: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Which attributes best describe the varieties of wine?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803F3-8082-4D55-A8B1-31B9C1ED5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/>
          <a:stretch/>
        </p:blipFill>
        <p:spPr>
          <a:xfrm>
            <a:off x="1311964" y="1178888"/>
            <a:ext cx="6728791" cy="5125381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  <a:prstDash val="solid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1FE831-4F79-416B-AA8E-0B69F6934670}"/>
              </a:ext>
            </a:extLst>
          </p:cNvPr>
          <p:cNvSpPr txBox="1"/>
          <p:nvPr/>
        </p:nvSpPr>
        <p:spPr>
          <a:xfrm>
            <a:off x="8130209" y="3279914"/>
            <a:ext cx="2537791" cy="92333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dirty="0"/>
              <a:t>Wine varieties and corresponding attributes having lift values &gt;2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B18E6-7E6B-4949-BE24-438B2470857A}"/>
              </a:ext>
            </a:extLst>
          </p:cNvPr>
          <p:cNvSpPr txBox="1"/>
          <p:nvPr/>
        </p:nvSpPr>
        <p:spPr>
          <a:xfrm>
            <a:off x="8130208" y="2736574"/>
            <a:ext cx="2537791" cy="369332"/>
          </a:xfrm>
          <a:prstGeom prst="rect">
            <a:avLst/>
          </a:prstGeom>
          <a:noFill/>
          <a:ln w="3175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dirty="0"/>
              <a:t>Bipartite graph</a:t>
            </a:r>
          </a:p>
        </p:txBody>
      </p:sp>
    </p:spTree>
    <p:extLst>
      <p:ext uri="{BB962C8B-B14F-4D97-AF65-F5344CB8AC3E}">
        <p14:creationId xmlns:p14="http://schemas.microsoft.com/office/powerpoint/2010/main" val="302974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IN" sz="3200" i="1" dirty="0">
                <a:cs typeface="Arial" pitchFamily="34" charset="0"/>
              </a:rPr>
              <a:t>Are wines in different price points described differently?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61536"/>
            <a:ext cx="4490434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Riesling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10300" y="866624"/>
            <a:ext cx="44577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Pinot Noir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BD321-CC03-4227-8121-3808CA3D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951148"/>
            <a:ext cx="4455499" cy="3715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B08D-CD54-4FD5-A904-68FD13CC1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951148"/>
            <a:ext cx="4490434" cy="37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4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1026" name="Picture 2" descr="Image result for chardonnay">
            <a:extLst>
              <a:ext uri="{FF2B5EF4-FFF2-40B4-BE49-F238E27FC236}">
                <a16:creationId xmlns:a16="http://schemas.microsoft.com/office/drawing/2014/main" id="{6EF5D830-58F1-4F54-A66C-30D7D916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1" y="1250157"/>
            <a:ext cx="1406657" cy="4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vignon blanc">
            <a:extLst>
              <a:ext uri="{FF2B5EF4-FFF2-40B4-BE49-F238E27FC236}">
                <a16:creationId xmlns:a16="http://schemas.microsoft.com/office/drawing/2014/main" id="{012DDAC4-A3F8-4056-AAA4-2C5EB6D6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23" y="1040059"/>
            <a:ext cx="1319516" cy="2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ngiovese Grosso bottle">
            <a:extLst>
              <a:ext uri="{FF2B5EF4-FFF2-40B4-BE49-F238E27FC236}">
                <a16:creationId xmlns:a16="http://schemas.microsoft.com/office/drawing/2014/main" id="{3A72EEBC-2C65-4460-BC73-A0415E83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38" b="7740"/>
          <a:stretch/>
        </p:blipFill>
        <p:spPr bwMode="auto">
          <a:xfrm>
            <a:off x="9075606" y="3893871"/>
            <a:ext cx="2546350" cy="296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8A67EC0-D590-495A-98D1-DD8BB50F9AF5}"/>
              </a:ext>
            </a:extLst>
          </p:cNvPr>
          <p:cNvSpPr/>
          <p:nvPr/>
        </p:nvSpPr>
        <p:spPr>
          <a:xfrm>
            <a:off x="3892848" y="897977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47B15E"/>
          </a:solidFill>
          <a:ln>
            <a:solidFill>
              <a:srgbClr val="47B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Cosine similarity: 0.831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Most similar attributes: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</a:rPr>
              <a:t>Acidity, Fruit, Citrus, Crisp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DD61CEB-4E64-4E78-8A07-2409C30D36CB}"/>
              </a:ext>
            </a:extLst>
          </p:cNvPr>
          <p:cNvSpPr/>
          <p:nvPr/>
        </p:nvSpPr>
        <p:spPr>
          <a:xfrm>
            <a:off x="3892848" y="3881596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FF0000"/>
          </a:solidFill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Cosine similarity .442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Least similar attributes: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Cherry, Apple, Berry, Spice </a:t>
            </a:r>
          </a:p>
        </p:txBody>
      </p:sp>
    </p:spTree>
    <p:extLst>
      <p:ext uri="{BB962C8B-B14F-4D97-AF65-F5344CB8AC3E}">
        <p14:creationId xmlns:p14="http://schemas.microsoft.com/office/powerpoint/2010/main" val="362505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50" y="931109"/>
            <a:ext cx="9433450" cy="5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What is average rating when each of these foods </a:t>
            </a:r>
            <a:r>
              <a:rPr lang="en-US" sz="3200" i="1">
                <a:cs typeface="Arial" pitchFamily="34" charset="0"/>
              </a:rPr>
              <a:t>are mentioned in the review?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Cheap Chow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Fancy Food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0.98 SD below the mean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0.72 SD 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0.64 SD 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0.53 SD 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0.74 SD above the 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0.52 SD above the 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0.36 SD above the 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Evaluate the pricing structure of wines and recommend the reorganization of liquor stores based on similarities between wine varieties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55659-BB9B-4FE4-AE34-5AC6BB3BC3DC}"/>
              </a:ext>
            </a:extLst>
          </p:cNvPr>
          <p:cNvSpPr/>
          <p:nvPr/>
        </p:nvSpPr>
        <p:spPr>
          <a:xfrm>
            <a:off x="1524000" y="1372748"/>
            <a:ext cx="899757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expert reviews be used to improve recommendations for liquor stores?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909637" y="2577840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25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A four-step approach was 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45049E-32C0-42DA-85EA-04AEAC8831A6}"/>
              </a:ext>
            </a:extLst>
          </p:cNvPr>
          <p:cNvSpPr/>
          <p:nvPr/>
        </p:nvSpPr>
        <p:spPr>
          <a:xfrm>
            <a:off x="3414941" y="125287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>
                <a:solidFill>
                  <a:schemeClr val="tx1"/>
                </a:solidFill>
              </a:rPr>
              <a:t>etc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stop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49AF0C-0A12-4749-90F3-B1BB6F07AFAA}"/>
              </a:ext>
            </a:extLst>
          </p:cNvPr>
          <p:cNvSpPr/>
          <p:nvPr/>
        </p:nvSpPr>
        <p:spPr>
          <a:xfrm>
            <a:off x="2130366" y="2475275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Vectorize each variety and calculate cosine similarities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E817D0-14C7-4A60-923E-9E1A1EB30205}"/>
              </a:ext>
            </a:extLst>
          </p:cNvPr>
          <p:cNvSpPr/>
          <p:nvPr/>
        </p:nvSpPr>
        <p:spPr>
          <a:xfrm>
            <a:off x="3414941" y="3686167"/>
            <a:ext cx="6809172" cy="1417432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Reviews utilize similar descriptions regardless of price, though mentions of food can hint at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US wines tend to be pricier on the average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C14742F-6EF5-45F0-86C6-E2E02C80C3B3}"/>
              </a:ext>
            </a:extLst>
          </p:cNvPr>
          <p:cNvSpPr/>
          <p:nvPr/>
        </p:nvSpPr>
        <p:spPr>
          <a:xfrm>
            <a:off x="2130366" y="5203481"/>
            <a:ext cx="7292603" cy="1586883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Liquor stores should organize by flavor profiles rather than regions/grape types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Translate “wine-speak” into plain language understood by low-information consumers, using cosine similarities and food associations</a:t>
            </a: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:a16="http://schemas.microsoft.com/office/drawing/2014/main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806" y="2705641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:a16="http://schemas.microsoft.com/office/drawing/2014/main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3998069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:a16="http://schemas.microsoft.com/office/drawing/2014/main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969" y="5527596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:a16="http://schemas.microsoft.com/office/drawing/2014/main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487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Arial" pitchFamily="34" charset="0"/>
              </a:rPr>
              <a:t>Wine 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03BFB1-CD1F-4688-9CF6-6E123B86FCFF}"/>
              </a:ext>
            </a:extLst>
          </p:cNvPr>
          <p:cNvSpPr/>
          <p:nvPr/>
        </p:nvSpPr>
        <p:spPr>
          <a:xfrm>
            <a:off x="1888369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151k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Reviews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DA835E-2AEE-437B-BBE2-0CB1AC557590}"/>
              </a:ext>
            </a:extLst>
          </p:cNvPr>
          <p:cNvCxnSpPr/>
          <p:nvPr/>
        </p:nvCxnSpPr>
        <p:spPr>
          <a:xfrm>
            <a:off x="1867271" y="1815342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7DEEBA-D332-406E-A48A-929D24885F56}"/>
              </a:ext>
            </a:extLst>
          </p:cNvPr>
          <p:cNvCxnSpPr/>
          <p:nvPr/>
        </p:nvCxnSpPr>
        <p:spPr>
          <a:xfrm>
            <a:off x="1888369" y="3619171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F5041E-209B-460A-9FF8-6BFA5DA3C086}"/>
              </a:ext>
            </a:extLst>
          </p:cNvPr>
          <p:cNvSpPr/>
          <p:nvPr/>
        </p:nvSpPr>
        <p:spPr>
          <a:xfrm>
            <a:off x="4038245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Wineries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E0B18DC-CDA8-4802-87E4-080145066B47}"/>
              </a:ext>
            </a:extLst>
          </p:cNvPr>
          <p:cNvSpPr/>
          <p:nvPr/>
        </p:nvSpPr>
        <p:spPr>
          <a:xfrm>
            <a:off x="6188121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632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Varieties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58834B-EF3B-462D-AC20-82F517D64DA0}"/>
              </a:ext>
            </a:extLst>
          </p:cNvPr>
          <p:cNvSpPr/>
          <p:nvPr/>
        </p:nvSpPr>
        <p:spPr>
          <a:xfrm>
            <a:off x="8337997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10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Attributes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5146F-9720-46B3-9CA2-ED6CBA886217}"/>
              </a:ext>
            </a:extLst>
          </p:cNvPr>
          <p:cNvSpPr txBox="1"/>
          <p:nvPr/>
        </p:nvSpPr>
        <p:spPr>
          <a:xfrm>
            <a:off x="1709744" y="4113139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Where?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E337E-50D8-4689-8954-B7CE3485114C}"/>
              </a:ext>
            </a:extLst>
          </p:cNvPr>
          <p:cNvSpPr txBox="1"/>
          <p:nvPr/>
        </p:nvSpPr>
        <p:spPr>
          <a:xfrm>
            <a:off x="1709744" y="4855734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What?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D19BC-7E01-4696-A842-C903A434B10B}"/>
              </a:ext>
            </a:extLst>
          </p:cNvPr>
          <p:cNvSpPr txBox="1"/>
          <p:nvPr/>
        </p:nvSpPr>
        <p:spPr>
          <a:xfrm>
            <a:off x="3236540" y="4113139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gathered from </a:t>
            </a:r>
            <a:r>
              <a:rPr lang="en-US" b="1" dirty="0" err="1">
                <a:solidFill>
                  <a:srgbClr val="C00000"/>
                </a:solidFill>
              </a:rPr>
              <a:t>WineEnthusiast</a:t>
            </a:r>
            <a:r>
              <a:rPr lang="en-US" b="1" dirty="0">
                <a:solidFill>
                  <a:srgbClr val="C00000"/>
                </a:solidFill>
              </a:rPr>
              <a:t>, one of the premier wine and spirits review and trade magazines</a:t>
            </a:r>
            <a:endParaRPr lang="x-none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6BB4F2-FC31-4212-B6F1-30BAE02C4496}"/>
              </a:ext>
            </a:extLst>
          </p:cNvPr>
          <p:cNvSpPr txBox="1"/>
          <p:nvPr/>
        </p:nvSpPr>
        <p:spPr>
          <a:xfrm>
            <a:off x="3236540" y="4855734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8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ine stock photo">
            <a:extLst>
              <a:ext uri="{FF2B5EF4-FFF2-40B4-BE49-F238E27FC236}">
                <a16:creationId xmlns:a16="http://schemas.microsoft.com/office/drawing/2014/main" id="{A397CE7E-03FE-4A9F-8B4F-44FEA36594B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0" b="14830"/>
          <a:stretch>
            <a:fillRect/>
          </a:stretch>
        </p:blipFill>
        <p:spPr bwMode="auto">
          <a:xfrm>
            <a:off x="536980" y="994371"/>
            <a:ext cx="11118040" cy="52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3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How are wines described?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What </a:t>
            </a:r>
            <a:r>
              <a:rPr lang="en-IN" sz="1800" dirty="0">
                <a:solidFill>
                  <a:srgbClr val="FFFFFF"/>
                </a:solidFill>
                <a:cs typeface="Arial" pitchFamily="34" charset="0"/>
              </a:rPr>
              <a:t>attributes</a:t>
            </a:r>
            <a:r>
              <a:rPr lang="en-IN" sz="1800" dirty="0">
                <a:cs typeface="Arial" pitchFamily="34" charset="0"/>
              </a:rPr>
              <a:t> are used the most?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Did description length vary by country?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is the current pricing structure of 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03" y="1685925"/>
            <a:ext cx="9717194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Leveraging Descriptions for Business Insights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2050" name="Picture 2" descr="Image result for wine stock photo">
            <a:extLst>
              <a:ext uri="{FF2B5EF4-FFF2-40B4-BE49-F238E27FC236}">
                <a16:creationId xmlns:a16="http://schemas.microsoft.com/office/drawing/2014/main" id="{2F2ACF19-BCA5-431B-AC1B-0D27EB4B3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7"/>
          <a:stretch/>
        </p:blipFill>
        <p:spPr bwMode="auto">
          <a:xfrm>
            <a:off x="876875" y="968482"/>
            <a:ext cx="10438250" cy="54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8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519</Words>
  <Application>Microsoft Office PowerPoint</Application>
  <PresentationFormat>Widescreen</PresentationFormat>
  <Paragraphs>103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等线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Aishwarya</cp:lastModifiedBy>
  <cp:revision>89</cp:revision>
  <dcterms:created xsi:type="dcterms:W3CDTF">2017-10-01T20:04:42Z</dcterms:created>
  <dcterms:modified xsi:type="dcterms:W3CDTF">2017-10-09T03:32:25Z</dcterms:modified>
</cp:coreProperties>
</file>